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7" r:id="rId5"/>
    <p:sldId id="262" r:id="rId6"/>
    <p:sldId id="257" r:id="rId7"/>
    <p:sldId id="258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18" d="100"/>
          <a:sy n="118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D8031-DD67-43C6-94A0-646636C95560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8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C3B3-C67F-4C48-A663-EF010429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C4B3F-B3CB-4CF0-AEC8-1893A6A27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D005-2B71-4325-A646-A2278C3A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6B01-AE16-42EF-B970-5CAF0C89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F9BE2-24F4-4F83-8E64-4307C979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01120-856A-4F01-B7C1-D87A1E5F8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74324" y="552782"/>
            <a:ext cx="2620891" cy="5294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62358-C84C-4947-B826-FF738422E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52782"/>
            <a:ext cx="6803155" cy="529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1139-AA1A-46DB-B793-17FB8E6E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E06F6-0FE2-40FB-BFEE-010C2229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7B1B-13A1-41BA-B924-FD11450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7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2B9A-9384-46B2-8B4F-B9C2035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3CF4-CD0B-4F3C-A1CE-1BA3EFDEE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E659-17B0-4F70-8F1C-93BF4DB6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B0750-AB4E-4FCF-9B52-BC954760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6B99-C716-4464-B695-623F4C5A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87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33A-AD59-4FB1-A1CA-AABFAE04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9538428" cy="371441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56964-650B-4E87-9541-0E659DEC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9" y="4672584"/>
            <a:ext cx="9538428" cy="114380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BB50-DF4A-47B5-A3AD-18712A3A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59B3-D1B8-4A51-AD6E-868C5BF6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CA779-6272-4A15-A566-20C4E9A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B86E8F-91EA-4626-BCA8-3B4973C7C9D6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66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2A00-5BBD-436C-BB6D-CE650FC4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683871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3E2E-F3C4-4CDD-9138-86AE7A1B5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108362"/>
            <a:ext cx="4507926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5CD01-B639-46B6-B53D-18FE1E39A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9171" y="2108362"/>
            <a:ext cx="4825948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34C3-86AC-48F9-92A4-F17BFAF9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D6A29-C51F-4654-82AD-04056FA6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1EEB6-57E6-40E7-9702-1D5999B5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9C81A-4806-44FF-99D8-13A65B2D066F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DDCF9-5353-4B5F-8565-8C27F795A4BF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26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D1A9-BF08-4C6D-805E-244B234E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94395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1D8-0907-4FDB-BFAD-36E14AF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114185"/>
            <a:ext cx="4438887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4441-5FC3-4F86-8ADE-ED90424D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900451"/>
            <a:ext cx="4438887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EB34D-DB36-47E0-AE2C-FBEBA2720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5090" y="2114185"/>
            <a:ext cx="4485728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56219-D498-410D-8F2C-03045AE48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5090" y="2900451"/>
            <a:ext cx="4485730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DC9AD-F6B8-44D0-8169-84553C1F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985ED-7382-4F00-845D-4F27841B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2CC25-9EC7-4706-9BD4-5E20C4B3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BC7D26-1B30-46B8-8221-09886FA3D030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86A75-E140-4995-A8BB-89B5ACE678D2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1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21C2-B85F-435F-8DF3-C714A547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9FE38-24D5-4D5F-A92E-E4F8B23F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9DF69-BE29-4038-9744-17BFC57B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9496F-64EC-46E7-97F0-BCB7E79F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2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F19E0-8FE3-45E8-A227-D74EEF1A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B1926-56F3-40BC-A03F-62B9694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FE2B6-07A4-4AA0-9BCE-204E13DA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5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266A-CB24-44C5-B2E8-01142084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9283"/>
            <a:ext cx="4603963" cy="2572489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DBD1-7133-47A5-A771-2CEA1853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96" y="549283"/>
            <a:ext cx="4455517" cy="531970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729F-B24D-424E-B067-003B0601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296498"/>
            <a:ext cx="4603963" cy="2572489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7323-5497-426C-9DD9-3CF69E88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D7667-4D25-40AF-9D6D-FCB2C21E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50918-EDF8-47A5-BEA8-AC9A7A15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5D2B-FAFB-4BC9-A917-610FDCD0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4608576" cy="2569464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6A694-5302-42BE-8A7A-6007C10F8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952" y="552783"/>
            <a:ext cx="4663440" cy="53082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481C-81D6-4329-8203-70B3FCC3F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9" y="3300984"/>
            <a:ext cx="4608576" cy="2569464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6C12-26C4-4DF7-B013-56D0849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2F307-FB97-40EC-8517-E6F351B3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1B397-305A-42B7-A763-829634B9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0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BD48A-4D17-4225-AC4D-67B4C686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4A2B-77AF-4E51-B0C1-0D361EF8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C2F5-57CA-4152-A766-8F877538F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7C3A7-D6F6-4D38-A7C3-B72967BB81A6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5FB5-D02B-4BB9-8B8B-D1A11CFE8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44FF-6F88-4090-A77F-499DF9AAE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32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4AEDE-F25F-43E6-A2C4-7FFF41074990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793C08-EF4C-422B-A728-6C717C47DF6F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825BC6-56A8-46DE-8037-A9A577624B0D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24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AA15-B07A-1C56-ACBC-350BAD9DE2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Credit Card Customer Analysis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10432-5897-35EC-B8AE-EA0D9AD2D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Max Dinkelspiel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00242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D23889-EAD4-EB2C-5D11-836A2F3276FC}"/>
              </a:ext>
            </a:extLst>
          </p:cNvPr>
          <p:cNvSpPr/>
          <p:nvPr/>
        </p:nvSpPr>
        <p:spPr>
          <a:xfrm>
            <a:off x="377138" y="5991225"/>
            <a:ext cx="6048375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AB2FEA-B6C9-86F1-BA1C-2A3E4EE5D657}"/>
              </a:ext>
            </a:extLst>
          </p:cNvPr>
          <p:cNvSpPr/>
          <p:nvPr/>
        </p:nvSpPr>
        <p:spPr>
          <a:xfrm>
            <a:off x="4686300" y="5991225"/>
            <a:ext cx="6048375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12884B-497E-FC2E-91DE-3BE3CC15F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72274"/>
              </p:ext>
            </p:extLst>
          </p:nvPr>
        </p:nvGraphicFramePr>
        <p:xfrm>
          <a:off x="3792696" y="432924"/>
          <a:ext cx="6739732" cy="1636911"/>
        </p:xfrm>
        <a:graphic>
          <a:graphicData uri="http://schemas.openxmlformats.org/drawingml/2006/table">
            <a:tbl>
              <a:tblPr/>
              <a:tblGrid>
                <a:gridCol w="612392">
                  <a:extLst>
                    <a:ext uri="{9D8B030D-6E8A-4147-A177-3AD203B41FA5}">
                      <a16:colId xmlns:a16="http://schemas.microsoft.com/office/drawing/2014/main" val="1604014902"/>
                    </a:ext>
                  </a:extLst>
                </a:gridCol>
                <a:gridCol w="1225468">
                  <a:extLst>
                    <a:ext uri="{9D8B030D-6E8A-4147-A177-3AD203B41FA5}">
                      <a16:colId xmlns:a16="http://schemas.microsoft.com/office/drawing/2014/main" val="2676990825"/>
                    </a:ext>
                  </a:extLst>
                </a:gridCol>
                <a:gridCol w="1225468">
                  <a:extLst>
                    <a:ext uri="{9D8B030D-6E8A-4147-A177-3AD203B41FA5}">
                      <a16:colId xmlns:a16="http://schemas.microsoft.com/office/drawing/2014/main" val="129181082"/>
                    </a:ext>
                  </a:extLst>
                </a:gridCol>
                <a:gridCol w="1225468">
                  <a:extLst>
                    <a:ext uri="{9D8B030D-6E8A-4147-A177-3AD203B41FA5}">
                      <a16:colId xmlns:a16="http://schemas.microsoft.com/office/drawing/2014/main" val="2278813348"/>
                    </a:ext>
                  </a:extLst>
                </a:gridCol>
                <a:gridCol w="1225468">
                  <a:extLst>
                    <a:ext uri="{9D8B030D-6E8A-4147-A177-3AD203B41FA5}">
                      <a16:colId xmlns:a16="http://schemas.microsoft.com/office/drawing/2014/main" val="2827840077"/>
                    </a:ext>
                  </a:extLst>
                </a:gridCol>
                <a:gridCol w="1225468">
                  <a:extLst>
                    <a:ext uri="{9D8B030D-6E8A-4147-A177-3AD203B41FA5}">
                      <a16:colId xmlns:a16="http://schemas.microsoft.com/office/drawing/2014/main" val="2455544332"/>
                    </a:ext>
                  </a:extLst>
                </a:gridCol>
              </a:tblGrid>
              <a:tr h="376701">
                <a:tc>
                  <a:txBody>
                    <a:bodyPr/>
                    <a:lstStyle/>
                    <a:p>
                      <a:pPr algn="l" fontAlgn="b"/>
                      <a:endParaRPr lang="en-S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Avg_Credit_Limit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Total_Credit_Cards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Total_visits_bank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Total_visits_online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Total_calls_made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50166"/>
                  </a:ext>
                </a:extLst>
              </a:tr>
              <a:tr h="252042">
                <a:tc>
                  <a:txBody>
                    <a:bodyPr/>
                    <a:lstStyle/>
                    <a:p>
                      <a:pPr algn="ctr" fontAlgn="b"/>
                      <a:r>
                        <a:rPr lang="sv-S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56157"/>
                  </a:ext>
                </a:extLst>
              </a:tr>
              <a:tr h="252042">
                <a:tc>
                  <a:txBody>
                    <a:bodyPr/>
                    <a:lstStyle/>
                    <a:p>
                      <a:pPr algn="ctr" fontAlgn="b"/>
                      <a:r>
                        <a:rPr lang="sv-S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826414"/>
                  </a:ext>
                </a:extLst>
              </a:tr>
              <a:tr h="252042">
                <a:tc>
                  <a:txBody>
                    <a:bodyPr/>
                    <a:lstStyle/>
                    <a:p>
                      <a:pPr algn="ctr" fontAlgn="b"/>
                      <a:r>
                        <a:rPr lang="sv-S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065147"/>
                  </a:ext>
                </a:extLst>
              </a:tr>
              <a:tr h="252042">
                <a:tc>
                  <a:txBody>
                    <a:bodyPr/>
                    <a:lstStyle/>
                    <a:p>
                      <a:pPr algn="ctr" fontAlgn="b"/>
                      <a:r>
                        <a:rPr lang="sv-S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515492"/>
                  </a:ext>
                </a:extLst>
              </a:tr>
              <a:tr h="252042">
                <a:tc>
                  <a:txBody>
                    <a:bodyPr/>
                    <a:lstStyle/>
                    <a:p>
                      <a:pPr algn="ctr" fontAlgn="b"/>
                      <a:r>
                        <a:rPr lang="sv-S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84334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AABC48A-8982-B905-144F-8DE72C8DDBA8}"/>
              </a:ext>
            </a:extLst>
          </p:cNvPr>
          <p:cNvSpPr txBox="1">
            <a:spLocks/>
          </p:cNvSpPr>
          <p:nvPr/>
        </p:nvSpPr>
        <p:spPr>
          <a:xfrm>
            <a:off x="396188" y="372648"/>
            <a:ext cx="9456049" cy="517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Back to PCA</a:t>
            </a:r>
            <a:endParaRPr lang="LID4096" sz="3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40663F-B71A-D29D-DD62-131ECB17E8C0}"/>
              </a:ext>
            </a:extLst>
          </p:cNvPr>
          <p:cNvSpPr/>
          <p:nvPr/>
        </p:nvSpPr>
        <p:spPr>
          <a:xfrm>
            <a:off x="3792696" y="1084691"/>
            <a:ext cx="6739732" cy="2488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F1A8694-7C63-2DE7-6A5C-54B9ADEE1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4882" y="2691840"/>
            <a:ext cx="5690268" cy="37935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53EDB8D-6CFB-3F88-A0E7-CFE2CE7E7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663" y="2328153"/>
            <a:ext cx="5196499" cy="415719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18224F-B32A-89BF-C369-10CCF9D38F5C}"/>
              </a:ext>
            </a:extLst>
          </p:cNvPr>
          <p:cNvSpPr/>
          <p:nvPr/>
        </p:nvSpPr>
        <p:spPr>
          <a:xfrm>
            <a:off x="3792696" y="805744"/>
            <a:ext cx="6739732" cy="2488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EBE638-3C46-5C6D-4313-0EA5AF0BAC3D}"/>
              </a:ext>
            </a:extLst>
          </p:cNvPr>
          <p:cNvGrpSpPr/>
          <p:nvPr/>
        </p:nvGrpSpPr>
        <p:grpSpPr>
          <a:xfrm>
            <a:off x="6905625" y="373821"/>
            <a:ext cx="2356326" cy="1046577"/>
            <a:chOff x="6905625" y="373821"/>
            <a:chExt cx="2356326" cy="104657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CD712EB-D22F-4943-741D-25CA587A2E47}"/>
                </a:ext>
              </a:extLst>
            </p:cNvPr>
            <p:cNvSpPr/>
            <p:nvPr/>
          </p:nvSpPr>
          <p:spPr>
            <a:xfrm>
              <a:off x="6905625" y="373821"/>
              <a:ext cx="1123950" cy="104657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6919904-96BF-83CD-073B-AD7D0C141369}"/>
                </a:ext>
              </a:extLst>
            </p:cNvPr>
            <p:cNvSpPr/>
            <p:nvPr/>
          </p:nvSpPr>
          <p:spPr>
            <a:xfrm>
              <a:off x="8138001" y="373821"/>
              <a:ext cx="1123950" cy="104657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390214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D7DA-CFBB-8962-58AB-1644B42639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you!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25B7A-FC1B-332A-680C-114E9B7286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max.dinkelspiel@gmail.com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5762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4C5235A-36FA-9C20-F040-E4D45E3B0B8B}"/>
              </a:ext>
            </a:extLst>
          </p:cNvPr>
          <p:cNvSpPr txBox="1">
            <a:spLocks/>
          </p:cNvSpPr>
          <p:nvPr/>
        </p:nvSpPr>
        <p:spPr>
          <a:xfrm>
            <a:off x="396188" y="372648"/>
            <a:ext cx="9456049" cy="517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The Data</a:t>
            </a:r>
            <a:endParaRPr lang="LID4096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B45ED-C97F-72FD-5944-EE75113F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49" y="2113812"/>
            <a:ext cx="5879141" cy="22240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4A55F3-F92A-B552-1DAB-268FF141E330}"/>
              </a:ext>
            </a:extLst>
          </p:cNvPr>
          <p:cNvSpPr txBox="1">
            <a:spLocks/>
          </p:cNvSpPr>
          <p:nvPr/>
        </p:nvSpPr>
        <p:spPr>
          <a:xfrm>
            <a:off x="673436" y="1470187"/>
            <a:ext cx="4507926" cy="3721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Credit Card Customer Data</a:t>
            </a:r>
          </a:p>
          <a:p>
            <a:pPr lvl="1"/>
            <a:r>
              <a:rPr lang="en-GB" dirty="0"/>
              <a:t>Average Credit Limit</a:t>
            </a:r>
          </a:p>
          <a:p>
            <a:pPr lvl="1"/>
            <a:r>
              <a:rPr lang="en-GB" dirty="0"/>
              <a:t>Total Credit Cards</a:t>
            </a:r>
          </a:p>
          <a:p>
            <a:pPr lvl="1"/>
            <a:r>
              <a:rPr lang="en-GB" dirty="0"/>
              <a:t>Total Bank Visits</a:t>
            </a:r>
          </a:p>
          <a:p>
            <a:pPr lvl="1"/>
            <a:r>
              <a:rPr lang="en-GB" dirty="0"/>
              <a:t>Total Visits Online</a:t>
            </a:r>
          </a:p>
          <a:p>
            <a:pPr lvl="1"/>
            <a:r>
              <a:rPr lang="en-GB" dirty="0"/>
              <a:t>Total Calls Made</a:t>
            </a:r>
          </a:p>
          <a:p>
            <a:r>
              <a:rPr lang="en-GB" dirty="0"/>
              <a:t>660 Rows</a:t>
            </a:r>
          </a:p>
          <a:p>
            <a:r>
              <a:rPr lang="en-GB" dirty="0"/>
              <a:t>5 Columns that are relevant</a:t>
            </a:r>
          </a:p>
          <a:p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71289-101C-874D-122C-F3FBE68703AD}"/>
              </a:ext>
            </a:extLst>
          </p:cNvPr>
          <p:cNvSpPr/>
          <p:nvPr/>
        </p:nvSpPr>
        <p:spPr>
          <a:xfrm>
            <a:off x="5907186" y="2057168"/>
            <a:ext cx="4524904" cy="2312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72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8F0E-8231-A42B-5919-F35CC7FBFE74}"/>
              </a:ext>
            </a:extLst>
          </p:cNvPr>
          <p:cNvSpPr txBox="1">
            <a:spLocks/>
          </p:cNvSpPr>
          <p:nvPr/>
        </p:nvSpPr>
        <p:spPr>
          <a:xfrm>
            <a:off x="396188" y="372648"/>
            <a:ext cx="9456049" cy="517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Initial Analysis</a:t>
            </a:r>
            <a:endParaRPr lang="LID4096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EC3F-7DB0-32E7-CF22-325D27BE804F}"/>
              </a:ext>
            </a:extLst>
          </p:cNvPr>
          <p:cNvSpPr txBox="1">
            <a:spLocks/>
          </p:cNvSpPr>
          <p:nvPr/>
        </p:nvSpPr>
        <p:spPr>
          <a:xfrm>
            <a:off x="673436" y="1470187"/>
            <a:ext cx="4507926" cy="3721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Maybe some clusters</a:t>
            </a:r>
            <a:endParaRPr lang="LID4096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090D818-1AA4-5B9F-F8E1-78FE7EFF6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5078" y="372648"/>
            <a:ext cx="5592847" cy="55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E8E8A25-AD82-1D23-0132-EAAC392E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5078" y="372648"/>
            <a:ext cx="5847686" cy="5591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C28F0E-8231-A42B-5919-F35CC7FBFE74}"/>
              </a:ext>
            </a:extLst>
          </p:cNvPr>
          <p:cNvSpPr txBox="1">
            <a:spLocks/>
          </p:cNvSpPr>
          <p:nvPr/>
        </p:nvSpPr>
        <p:spPr>
          <a:xfrm>
            <a:off x="396188" y="372648"/>
            <a:ext cx="9456049" cy="517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Initial Analysis</a:t>
            </a:r>
          </a:p>
          <a:p>
            <a:r>
              <a:rPr lang="en-GB" sz="3200" dirty="0"/>
              <a:t>+ KMeans</a:t>
            </a:r>
            <a:endParaRPr lang="LID4096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EC3F-7DB0-32E7-CF22-325D27BE804F}"/>
              </a:ext>
            </a:extLst>
          </p:cNvPr>
          <p:cNvSpPr txBox="1">
            <a:spLocks/>
          </p:cNvSpPr>
          <p:nvPr/>
        </p:nvSpPr>
        <p:spPr>
          <a:xfrm>
            <a:off x="673436" y="1470187"/>
            <a:ext cx="4507926" cy="3721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guess?</a:t>
            </a:r>
            <a:endParaRPr lang="LID4096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D7C11C-B31A-D001-CD0D-553E3D9F68DE}"/>
              </a:ext>
            </a:extLst>
          </p:cNvPr>
          <p:cNvGrpSpPr/>
          <p:nvPr/>
        </p:nvGrpSpPr>
        <p:grpSpPr>
          <a:xfrm>
            <a:off x="623192" y="1470187"/>
            <a:ext cx="5310883" cy="4301729"/>
            <a:chOff x="623192" y="1470187"/>
            <a:chExt cx="5310883" cy="430172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968D562-9450-921F-4AC6-5BE7437FC644}"/>
                </a:ext>
              </a:extLst>
            </p:cNvPr>
            <p:cNvSpPr/>
            <p:nvPr/>
          </p:nvSpPr>
          <p:spPr>
            <a:xfrm>
              <a:off x="4829175" y="1470187"/>
              <a:ext cx="1104900" cy="11110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62951A1-C747-D1DF-EF03-E3844C4C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192" y="3089202"/>
              <a:ext cx="3902130" cy="2682714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878553-716A-9813-5D8E-6DDA85C79EC7}"/>
                </a:ext>
              </a:extLst>
            </p:cNvPr>
            <p:cNvSpPr/>
            <p:nvPr/>
          </p:nvSpPr>
          <p:spPr>
            <a:xfrm>
              <a:off x="673435" y="3251362"/>
              <a:ext cx="3641389" cy="25205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22B896-7435-2A6F-A190-A4EA7AF1D044}"/>
                </a:ext>
              </a:extLst>
            </p:cNvPr>
            <p:cNvCxnSpPr>
              <a:stCxn id="7" idx="2"/>
              <a:endCxn id="9" idx="0"/>
            </p:cNvCxnSpPr>
            <p:nvPr/>
          </p:nvCxnSpPr>
          <p:spPr>
            <a:xfrm flipH="1">
              <a:off x="2494130" y="2581275"/>
              <a:ext cx="2887495" cy="67008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11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8F0E-8231-A42B-5919-F35CC7FBFE74}"/>
              </a:ext>
            </a:extLst>
          </p:cNvPr>
          <p:cNvSpPr txBox="1">
            <a:spLocks/>
          </p:cNvSpPr>
          <p:nvPr/>
        </p:nvSpPr>
        <p:spPr>
          <a:xfrm>
            <a:off x="396188" y="372648"/>
            <a:ext cx="9456049" cy="517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PCA</a:t>
            </a:r>
            <a:endParaRPr lang="LID4096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EC3F-7DB0-32E7-CF22-325D27BE804F}"/>
              </a:ext>
            </a:extLst>
          </p:cNvPr>
          <p:cNvSpPr txBox="1">
            <a:spLocks/>
          </p:cNvSpPr>
          <p:nvPr/>
        </p:nvSpPr>
        <p:spPr>
          <a:xfrm>
            <a:off x="673436" y="1470187"/>
            <a:ext cx="4507926" cy="3721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lot clearer</a:t>
            </a:r>
            <a:endParaRPr lang="LID4096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F3FAAC-A739-A2AE-6DB4-3DACA32FE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250" y="356050"/>
            <a:ext cx="5672516" cy="56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1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3A87F31-B2AA-0BD1-6DD2-38A20038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250" y="339866"/>
            <a:ext cx="6916973" cy="56900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3A79918-83A6-4E30-FFC7-B5B13349501D}"/>
              </a:ext>
            </a:extLst>
          </p:cNvPr>
          <p:cNvSpPr txBox="1">
            <a:spLocks/>
          </p:cNvSpPr>
          <p:nvPr/>
        </p:nvSpPr>
        <p:spPr>
          <a:xfrm>
            <a:off x="396188" y="372648"/>
            <a:ext cx="9456049" cy="517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PCA KMeans</a:t>
            </a:r>
            <a:endParaRPr lang="LID4096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EE1E5D-C98B-61D4-8B99-08520DFF6EA2}"/>
              </a:ext>
            </a:extLst>
          </p:cNvPr>
          <p:cNvSpPr txBox="1">
            <a:spLocks/>
          </p:cNvSpPr>
          <p:nvPr/>
        </p:nvSpPr>
        <p:spPr>
          <a:xfrm>
            <a:off x="673436" y="1462095"/>
            <a:ext cx="4507926" cy="3721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Even clearer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0957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438667C-12DB-B3BB-7FB4-041EDD7BD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8501" y="916151"/>
            <a:ext cx="6504235" cy="44716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902A10-F03F-9BC3-C753-6EEC52C76203}"/>
              </a:ext>
            </a:extLst>
          </p:cNvPr>
          <p:cNvSpPr txBox="1">
            <a:spLocks/>
          </p:cNvSpPr>
          <p:nvPr/>
        </p:nvSpPr>
        <p:spPr>
          <a:xfrm>
            <a:off x="396188" y="372648"/>
            <a:ext cx="9456049" cy="517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The Groups</a:t>
            </a:r>
            <a:endParaRPr lang="LID4096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6FEA0C-37DD-D073-2B81-296490A525FE}"/>
              </a:ext>
            </a:extLst>
          </p:cNvPr>
          <p:cNvSpPr txBox="1">
            <a:spLocks/>
          </p:cNvSpPr>
          <p:nvPr/>
        </p:nvSpPr>
        <p:spPr>
          <a:xfrm>
            <a:off x="673436" y="1470187"/>
            <a:ext cx="4507926" cy="3721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Old School</a:t>
            </a:r>
          </a:p>
          <a:p>
            <a:pPr lvl="1"/>
            <a:r>
              <a:rPr lang="en-GB" dirty="0"/>
              <a:t>Middle – Income</a:t>
            </a:r>
          </a:p>
          <a:p>
            <a:r>
              <a:rPr lang="en-GB" dirty="0"/>
              <a:t>Low Credit High Call</a:t>
            </a:r>
          </a:p>
          <a:p>
            <a:pPr lvl="1"/>
            <a:r>
              <a:rPr lang="en-GB" dirty="0"/>
              <a:t>Low - Income</a:t>
            </a:r>
          </a:p>
          <a:p>
            <a:r>
              <a:rPr lang="en-GB" dirty="0"/>
              <a:t>Rich Credit Card Exploiter</a:t>
            </a:r>
          </a:p>
          <a:p>
            <a:pPr lvl="1"/>
            <a:r>
              <a:rPr lang="en-GB" dirty="0"/>
              <a:t>High - Income</a:t>
            </a:r>
          </a:p>
        </p:txBody>
      </p:sp>
    </p:spTree>
    <p:extLst>
      <p:ext uri="{BB962C8B-B14F-4D97-AF65-F5344CB8AC3E}">
        <p14:creationId xmlns:p14="http://schemas.microsoft.com/office/powerpoint/2010/main" val="418287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1902A10-F03F-9BC3-C753-6EEC52C76203}"/>
              </a:ext>
            </a:extLst>
          </p:cNvPr>
          <p:cNvSpPr txBox="1">
            <a:spLocks/>
          </p:cNvSpPr>
          <p:nvPr/>
        </p:nvSpPr>
        <p:spPr>
          <a:xfrm>
            <a:off x="396188" y="372648"/>
            <a:ext cx="9456049" cy="517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The Groups</a:t>
            </a:r>
            <a:endParaRPr lang="LID4096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AADD26-F750-3433-C2E1-92E020EE4248}"/>
              </a:ext>
            </a:extLst>
          </p:cNvPr>
          <p:cNvGrpSpPr/>
          <p:nvPr/>
        </p:nvGrpSpPr>
        <p:grpSpPr>
          <a:xfrm>
            <a:off x="420464" y="1104436"/>
            <a:ext cx="10248953" cy="3781426"/>
            <a:chOff x="428556" y="1505919"/>
            <a:chExt cx="10248953" cy="378142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E261442-17A5-3F73-8448-1D093E94E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556" y="1505919"/>
              <a:ext cx="5293995" cy="378142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F0BEAD3-D659-48C9-03FC-D2B5EA713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83513" y="1505919"/>
              <a:ext cx="5293996" cy="3781426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95325E-B056-46A8-7011-9EB93BF5E566}"/>
              </a:ext>
            </a:extLst>
          </p:cNvPr>
          <p:cNvSpPr txBox="1">
            <a:spLocks/>
          </p:cNvSpPr>
          <p:nvPr/>
        </p:nvSpPr>
        <p:spPr>
          <a:xfrm>
            <a:off x="880173" y="5034094"/>
            <a:ext cx="4507926" cy="1195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Low Credit </a:t>
            </a:r>
            <a:r>
              <a:rPr lang="en-GB" b="1" dirty="0"/>
              <a:t>High Call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EE0C6E-8A5B-3962-F5A2-BBBECAD44B27}"/>
              </a:ext>
            </a:extLst>
          </p:cNvPr>
          <p:cNvSpPr txBox="1">
            <a:spLocks/>
          </p:cNvSpPr>
          <p:nvPr/>
        </p:nvSpPr>
        <p:spPr>
          <a:xfrm>
            <a:off x="5901806" y="5034094"/>
            <a:ext cx="4507926" cy="1195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More credit cards = higher limit?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569C657-3807-B97F-CEBD-B2921054A97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387" y="1228724"/>
            <a:ext cx="5305615" cy="36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1902A10-F03F-9BC3-C753-6EEC52C76203}"/>
              </a:ext>
            </a:extLst>
          </p:cNvPr>
          <p:cNvSpPr txBox="1">
            <a:spLocks/>
          </p:cNvSpPr>
          <p:nvPr/>
        </p:nvSpPr>
        <p:spPr>
          <a:xfrm>
            <a:off x="396188" y="372648"/>
            <a:ext cx="9456049" cy="517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The Groups</a:t>
            </a:r>
            <a:endParaRPr lang="LID4096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AADD26-F750-3433-C2E1-92E020EE4248}"/>
              </a:ext>
            </a:extLst>
          </p:cNvPr>
          <p:cNvGrpSpPr/>
          <p:nvPr/>
        </p:nvGrpSpPr>
        <p:grpSpPr>
          <a:xfrm>
            <a:off x="396188" y="952500"/>
            <a:ext cx="10248953" cy="3781425"/>
            <a:chOff x="428556" y="2220294"/>
            <a:chExt cx="10248953" cy="378142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E261442-17A5-3F73-8448-1D093E94E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28556" y="2220294"/>
              <a:ext cx="5293995" cy="378142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F0BEAD3-D659-48C9-03FC-D2B5EA713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383513" y="2220294"/>
              <a:ext cx="5293996" cy="3781425"/>
            </a:xfrm>
            <a:prstGeom prst="rect">
              <a:avLst/>
            </a:prstGeom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A647BF-C7C0-475E-83DF-D62F5EB6D257}"/>
              </a:ext>
            </a:extLst>
          </p:cNvPr>
          <p:cNvSpPr txBox="1">
            <a:spLocks/>
          </p:cNvSpPr>
          <p:nvPr/>
        </p:nvSpPr>
        <p:spPr>
          <a:xfrm>
            <a:off x="1039663" y="6028597"/>
            <a:ext cx="8622964" cy="829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Inverse relationship between going to the bank and visiting the bank online?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20AE4-2C5E-EBCA-AE53-337E72AE8188}"/>
              </a:ext>
            </a:extLst>
          </p:cNvPr>
          <p:cNvSpPr txBox="1">
            <a:spLocks/>
          </p:cNvSpPr>
          <p:nvPr/>
        </p:nvSpPr>
        <p:spPr>
          <a:xfrm>
            <a:off x="858688" y="4843926"/>
            <a:ext cx="4160987" cy="829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Old School likes to go to the bank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114029-4628-1DBF-7109-DCC09DB4DB7C}"/>
              </a:ext>
            </a:extLst>
          </p:cNvPr>
          <p:cNvSpPr txBox="1">
            <a:spLocks/>
          </p:cNvSpPr>
          <p:nvPr/>
        </p:nvSpPr>
        <p:spPr>
          <a:xfrm>
            <a:off x="5917649" y="4843926"/>
            <a:ext cx="4160987" cy="829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And doesn’t like to use the internet</a:t>
            </a:r>
          </a:p>
        </p:txBody>
      </p:sp>
    </p:spTree>
    <p:extLst>
      <p:ext uri="{BB962C8B-B14F-4D97-AF65-F5344CB8AC3E}">
        <p14:creationId xmlns:p14="http://schemas.microsoft.com/office/powerpoint/2010/main" val="41404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imeo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meoVTI" id="{63E3BFD8-7F9C-46D1-A4F3-04054403C108}" vid="{C505C190-EE38-45FD-8294-6454536D04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197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Elephant</vt:lpstr>
      <vt:lpstr>Univers Condensed</vt:lpstr>
      <vt:lpstr>MimeoVTI</vt:lpstr>
      <vt:lpstr>Credit Card Customer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Dinkelspiel</dc:creator>
  <cp:lastModifiedBy>Max Dinkelspiel</cp:lastModifiedBy>
  <cp:revision>5</cp:revision>
  <dcterms:created xsi:type="dcterms:W3CDTF">2022-11-29T13:58:19Z</dcterms:created>
  <dcterms:modified xsi:type="dcterms:W3CDTF">2022-11-30T16:24:19Z</dcterms:modified>
</cp:coreProperties>
</file>